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png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8388" cy="30275213"/>
  <p:notesSz cx="6858000" cy="9144000"/>
  <p:defaultTextStyle>
    <a:defPPr>
      <a:defRPr lang="ja-JP"/>
    </a:defPPr>
    <a:lvl1pPr marL="0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1pPr>
    <a:lvl2pPr marL="1476070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2pPr>
    <a:lvl3pPr marL="2952140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3pPr>
    <a:lvl4pPr marL="4428211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4pPr>
    <a:lvl5pPr marL="5904281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5pPr>
    <a:lvl6pPr marL="7380351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6pPr>
    <a:lvl7pPr marL="8856421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7pPr>
    <a:lvl8pPr marL="10332491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8pPr>
    <a:lvl9pPr marL="11808562" algn="l" defTabSz="1476070" rtl="0" eaLnBrk="1" latinLnBrk="0" hangingPunct="1">
      <a:defRPr kumimoji="1" sz="5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035" autoAdjust="0"/>
  </p:normalViewPr>
  <p:slideViewPr>
    <p:cSldViewPr snapToGrid="0" snapToObjects="1">
      <p:cViewPr>
        <p:scale>
          <a:sx n="50" d="100"/>
          <a:sy n="50" d="100"/>
        </p:scale>
        <p:origin x="-1040" y="2512"/>
      </p:cViewPr>
      <p:guideLst>
        <p:guide orient="horz" pos="9536"/>
        <p:guide pos="67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B35AF-B143-1E47-9B0B-FE89882B23FE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CC3F-3528-EE40-AECB-9F89DD179E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92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04129" y="9404941"/>
            <a:ext cx="18180130" cy="6489548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208258" y="17155954"/>
            <a:ext cx="14971872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43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25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5506581" y="1212415"/>
            <a:ext cx="4812387" cy="2583204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069419" y="1212415"/>
            <a:ext cx="14080689" cy="2583204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757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14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89535" y="19454630"/>
            <a:ext cx="18180130" cy="6012994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689535" y="12831929"/>
            <a:ext cx="18180130" cy="6622701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07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14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21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28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3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42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82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69419" y="7064219"/>
            <a:ext cx="9446538" cy="19980241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872431" y="7064219"/>
            <a:ext cx="9446538" cy="19980241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87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69420" y="6776884"/>
            <a:ext cx="9450252" cy="2824283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69420" y="9601167"/>
            <a:ext cx="9450252" cy="17443290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865005" y="6776884"/>
            <a:ext cx="9453965" cy="2824283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0865005" y="9601167"/>
            <a:ext cx="9453965" cy="17443290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95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52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3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9421" y="1205402"/>
            <a:ext cx="7036632" cy="5129967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62266" y="1205404"/>
            <a:ext cx="11956703" cy="25839056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69421" y="6335371"/>
            <a:ext cx="7036632" cy="20709089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86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92274" y="21192649"/>
            <a:ext cx="12833033" cy="2501912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192274" y="2705146"/>
            <a:ext cx="12833033" cy="18165128"/>
          </a:xfrm>
        </p:spPr>
        <p:txBody>
          <a:bodyPr/>
          <a:lstStyle>
            <a:lvl1pPr marL="0" indent="0">
              <a:buNone/>
              <a:defRPr sz="10300"/>
            </a:lvl1pPr>
            <a:lvl2pPr marL="1476070" indent="0">
              <a:buNone/>
              <a:defRPr sz="9000"/>
            </a:lvl2pPr>
            <a:lvl3pPr marL="2952140" indent="0">
              <a:buNone/>
              <a:defRPr sz="7700"/>
            </a:lvl3pPr>
            <a:lvl4pPr marL="4428211" indent="0">
              <a:buNone/>
              <a:defRPr sz="6500"/>
            </a:lvl4pPr>
            <a:lvl5pPr marL="5904281" indent="0">
              <a:buNone/>
              <a:defRPr sz="6500"/>
            </a:lvl5pPr>
            <a:lvl6pPr marL="7380351" indent="0">
              <a:buNone/>
              <a:defRPr sz="6500"/>
            </a:lvl6pPr>
            <a:lvl7pPr marL="8856421" indent="0">
              <a:buNone/>
              <a:defRPr sz="6500"/>
            </a:lvl7pPr>
            <a:lvl8pPr marL="10332491" indent="0">
              <a:buNone/>
              <a:defRPr sz="6500"/>
            </a:lvl8pPr>
            <a:lvl9pPr marL="11808562" indent="0">
              <a:buNone/>
              <a:defRPr sz="6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192274" y="23694561"/>
            <a:ext cx="12833033" cy="3553130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65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69420" y="1212412"/>
            <a:ext cx="19249549" cy="5045869"/>
          </a:xfrm>
          <a:prstGeom prst="rect">
            <a:avLst/>
          </a:prstGeom>
        </p:spPr>
        <p:txBody>
          <a:bodyPr vert="horz" lIns="295214" tIns="147607" rIns="295214" bIns="147607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69420" y="7064219"/>
            <a:ext cx="19249549" cy="19980241"/>
          </a:xfrm>
          <a:prstGeom prst="rect">
            <a:avLst/>
          </a:prstGeom>
        </p:spPr>
        <p:txBody>
          <a:bodyPr vert="horz" lIns="295214" tIns="147607" rIns="295214" bIns="147607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069419" y="28060639"/>
            <a:ext cx="4990624" cy="1611875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8668E-A7C7-844A-B5E1-36C3CA64BADF}" type="datetimeFigureOut">
              <a:rPr kumimoji="1" lang="ja-JP" altLang="en-US" smtClean="0"/>
              <a:t>2014/09/25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307699" y="28060639"/>
            <a:ext cx="6772990" cy="1611875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5328345" y="28060639"/>
            <a:ext cx="4990624" cy="1611875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2039-AE6C-0A4F-80C4-F275E98669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42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6070" rtl="0" eaLnBrk="1" latinLnBrk="0" hangingPunct="1">
        <a:spcBef>
          <a:spcPct val="0"/>
        </a:spcBef>
        <a:buNone/>
        <a:defRPr kumimoji="1"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053" indent="-1107053" algn="l" defTabSz="1476070" rtl="0" eaLnBrk="1" latinLnBrk="0" hangingPunct="1">
        <a:spcBef>
          <a:spcPct val="20000"/>
        </a:spcBef>
        <a:buFont typeface="Arial"/>
        <a:buChar char="•"/>
        <a:defRPr kumimoji="1"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614" indent="-922544" algn="l" defTabSz="1476070" rtl="0" eaLnBrk="1" latinLnBrk="0" hangingPunct="1">
        <a:spcBef>
          <a:spcPct val="20000"/>
        </a:spcBef>
        <a:buFont typeface="Arial"/>
        <a:buChar char="–"/>
        <a:defRPr kumimoji="1"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176" indent="-738035" algn="l" defTabSz="1476070" rtl="0" eaLnBrk="1" latinLnBrk="0" hangingPunct="1">
        <a:spcBef>
          <a:spcPct val="20000"/>
        </a:spcBef>
        <a:buFont typeface="Arial"/>
        <a:buChar char="•"/>
        <a:defRPr kumimoji="1"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246" indent="-738035" algn="l" defTabSz="1476070" rtl="0" eaLnBrk="1" latinLnBrk="0" hangingPunct="1">
        <a:spcBef>
          <a:spcPct val="20000"/>
        </a:spcBef>
        <a:buFont typeface="Arial"/>
        <a:buChar char="–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316" indent="-738035" algn="l" defTabSz="1476070" rtl="0" eaLnBrk="1" latinLnBrk="0" hangingPunct="1">
        <a:spcBef>
          <a:spcPct val="20000"/>
        </a:spcBef>
        <a:buFont typeface="Arial"/>
        <a:buChar char="»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kumimoji="1"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kumimoji="1"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図形グループ 22"/>
          <p:cNvGrpSpPr/>
          <p:nvPr/>
        </p:nvGrpSpPr>
        <p:grpSpPr>
          <a:xfrm>
            <a:off x="8178193" y="19335642"/>
            <a:ext cx="5435197" cy="1129187"/>
            <a:chOff x="8178193" y="18630975"/>
            <a:chExt cx="5435197" cy="1129187"/>
          </a:xfrm>
        </p:grpSpPr>
        <p:sp>
          <p:nvSpPr>
            <p:cNvPr id="138" name="角丸四角形 137"/>
            <p:cNvSpPr/>
            <p:nvPr/>
          </p:nvSpPr>
          <p:spPr>
            <a:xfrm>
              <a:off x="8178193" y="18630975"/>
              <a:ext cx="5435197" cy="1129187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8629786" y="18964736"/>
              <a:ext cx="4532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err="1" smtClean="0">
                  <a:latin typeface="Helvetica Neue"/>
                  <a:cs typeface="Helvetica Neue"/>
                </a:rPr>
                <a:t>hoshikyu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, </a:t>
              </a:r>
              <a:r>
                <a:rPr lang="en-US" altLang="ja-JP" sz="2400" dirty="0" err="1" smtClean="0">
                  <a:latin typeface="Helvetica Neue"/>
                  <a:cs typeface="Helvetica Neue"/>
                </a:rPr>
                <a:t>miyukki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, </a:t>
              </a:r>
              <a:r>
                <a:rPr lang="en-US" altLang="ja-JP" sz="2400" dirty="0" err="1" smtClean="0">
                  <a:latin typeface="Helvetica Neue"/>
                  <a:cs typeface="Helvetica Neue"/>
                </a:rPr>
                <a:t>shunkin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, </a:t>
              </a:r>
              <a:r>
                <a:rPr lang="en-US" altLang="ja-JP" sz="2400" dirty="0" err="1" smtClean="0">
                  <a:latin typeface="Helvetica Neue"/>
                  <a:cs typeface="Helvetica Neue"/>
                </a:rPr>
                <a:t>usk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</p:grpSp>
      <p:sp>
        <p:nvSpPr>
          <p:cNvPr id="4" name="テキスト ボックス 3"/>
          <p:cNvSpPr txBox="1"/>
          <p:nvPr/>
        </p:nvSpPr>
        <p:spPr>
          <a:xfrm>
            <a:off x="3989003" y="50798"/>
            <a:ext cx="601080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0" dirty="0" smtClean="0">
                <a:latin typeface="Helvetica Neue"/>
                <a:cs typeface="Helvetica Neue"/>
              </a:rPr>
              <a:t>Arch</a:t>
            </a:r>
            <a:endParaRPr kumimoji="1" lang="ja-JP" altLang="en-US" sz="22000" dirty="0">
              <a:latin typeface="Helvetica Neue"/>
              <a:cs typeface="Helvetica Neue"/>
            </a:endParaRPr>
          </a:p>
        </p:txBody>
      </p:sp>
      <p:grpSp>
        <p:nvGrpSpPr>
          <p:cNvPr id="32" name="図形グループ 31"/>
          <p:cNvGrpSpPr/>
          <p:nvPr/>
        </p:nvGrpSpPr>
        <p:grpSpPr>
          <a:xfrm>
            <a:off x="715981" y="5855818"/>
            <a:ext cx="12451952" cy="769441"/>
            <a:chOff x="577282" y="6579254"/>
            <a:chExt cx="12451952" cy="769441"/>
          </a:xfrm>
        </p:grpSpPr>
        <p:sp>
          <p:nvSpPr>
            <p:cNvPr id="19" name="角丸四角形 18"/>
            <p:cNvSpPr/>
            <p:nvPr/>
          </p:nvSpPr>
          <p:spPr>
            <a:xfrm>
              <a:off x="577282" y="6590447"/>
              <a:ext cx="12451952" cy="747055"/>
            </a:xfrm>
            <a:prstGeom prst="roundRect">
              <a:avLst>
                <a:gd name="adj" fmla="val 11502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772956" y="6579254"/>
              <a:ext cx="22236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M</a:t>
              </a:r>
              <a:r>
                <a:rPr kumimoji="1" lang="en-US" altLang="ja-JP" sz="44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ember</a:t>
              </a:r>
              <a:endParaRPr kumimoji="1" lang="ja-JP" altLang="en-US" sz="44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7" name="テキスト ボックス 6"/>
          <p:cNvSpPr txBox="1"/>
          <p:nvPr/>
        </p:nvSpPr>
        <p:spPr>
          <a:xfrm>
            <a:off x="11134298" y="1157299"/>
            <a:ext cx="66388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spc="200" dirty="0" smtClean="0">
                <a:latin typeface="Helvetica Neue Light"/>
                <a:cs typeface="Helvetica Neue Light"/>
              </a:rPr>
              <a:t>Computer architecture</a:t>
            </a:r>
          </a:p>
          <a:p>
            <a:r>
              <a:rPr kumimoji="1" lang="en-US" altLang="ja-JP" sz="4800" spc="200" dirty="0" smtClean="0">
                <a:latin typeface="Helvetica Neue Light"/>
                <a:cs typeface="Helvetica Neue Light"/>
              </a:rPr>
              <a:t>Software architecture</a:t>
            </a:r>
            <a:endParaRPr kumimoji="1" lang="ja-JP" altLang="en-US" sz="4800" spc="200" dirty="0">
              <a:latin typeface="Helvetica Neue Light"/>
              <a:cs typeface="Helvetica Neue Light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2216910" y="3270776"/>
            <a:ext cx="17092930" cy="1959012"/>
            <a:chOff x="2742998" y="3860596"/>
            <a:chExt cx="17092930" cy="1959012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3860513" y="4012990"/>
              <a:ext cx="159754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>
                  <a:latin typeface="Helvetica Neue"/>
                  <a:cs typeface="Helvetica Neue"/>
                </a:rPr>
                <a:t>e </a:t>
              </a:r>
              <a:r>
                <a:rPr lang="en-US" altLang="ja-JP" sz="2800" dirty="0">
                  <a:latin typeface="Helvetica Neue"/>
                  <a:cs typeface="Helvetica Neue"/>
                </a:rPr>
                <a:t>propose, build and manage the next-generation network architecture and computer architecture. Our research topics are construction of the hardware system which anyone can reproduce, </a:t>
              </a:r>
              <a:r>
                <a:rPr lang="en-US" altLang="ja-JP" sz="2800" dirty="0" smtClean="0">
                  <a:latin typeface="Helvetica Neue"/>
                  <a:cs typeface="Helvetica Neue"/>
                </a:rPr>
                <a:t>Precise</a:t>
              </a:r>
              <a:endParaRPr kumimoji="1" lang="ja-JP" altLang="en-US" sz="2800" dirty="0">
                <a:latin typeface="Helvetica Neue"/>
                <a:cs typeface="Helvetica Neue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742998" y="4865501"/>
              <a:ext cx="1709293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800" dirty="0" smtClean="0">
                  <a:latin typeface="Helvetica Neue"/>
                  <a:cs typeface="Helvetica Neue"/>
                </a:rPr>
                <a:t>communication delay measurement, Development of the parallel programming language, Visualization of the information and so on.</a:t>
              </a:r>
              <a:endParaRPr lang="ja-JP" altLang="en-US" sz="2800" dirty="0">
                <a:latin typeface="Helvetica Neue"/>
                <a:cs typeface="Helvetica Neue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2760152" y="3860596"/>
              <a:ext cx="11592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0" b="1" dirty="0" smtClean="0">
                  <a:latin typeface="Helvetica Neue"/>
                  <a:cs typeface="Helvetica Neue"/>
                </a:rPr>
                <a:t>W</a:t>
              </a:r>
              <a:endParaRPr kumimoji="1" lang="ja-JP" altLang="en-US" sz="8000" b="1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34" name="直線コネクタ 33"/>
          <p:cNvCxnSpPr/>
          <p:nvPr/>
        </p:nvCxnSpPr>
        <p:spPr>
          <a:xfrm>
            <a:off x="10551325" y="609567"/>
            <a:ext cx="0" cy="2373904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図形グループ 94"/>
          <p:cNvGrpSpPr/>
          <p:nvPr/>
        </p:nvGrpSpPr>
        <p:grpSpPr>
          <a:xfrm>
            <a:off x="3378248" y="18495671"/>
            <a:ext cx="2869962" cy="2189823"/>
            <a:chOff x="2661419" y="7979581"/>
            <a:chExt cx="2869962" cy="2189823"/>
          </a:xfrm>
        </p:grpSpPr>
        <p:sp>
          <p:nvSpPr>
            <p:cNvPr id="96" name="テキスト ボックス 95"/>
            <p:cNvSpPr txBox="1"/>
            <p:nvPr/>
          </p:nvSpPr>
          <p:spPr>
            <a:xfrm>
              <a:off x="2661419" y="8599744"/>
              <a:ext cx="286996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err="1" smtClean="0">
                  <a:latin typeface="Helvetica Neue"/>
                  <a:cs typeface="Helvetica Neue"/>
                </a:rPr>
                <a:t>Naohiro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 Okada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naohiro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( to be determined )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97" name="図形グループ 96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98" name="角丸四角形 97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テキスト ボックス 98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B2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110" name="図形グループ 109"/>
          <p:cNvGrpSpPr/>
          <p:nvPr/>
        </p:nvGrpSpPr>
        <p:grpSpPr>
          <a:xfrm>
            <a:off x="715981" y="21544227"/>
            <a:ext cx="12451952" cy="769441"/>
            <a:chOff x="577282" y="6579254"/>
            <a:chExt cx="12451952" cy="769441"/>
          </a:xfrm>
        </p:grpSpPr>
        <p:sp>
          <p:nvSpPr>
            <p:cNvPr id="111" name="角丸四角形 110"/>
            <p:cNvSpPr/>
            <p:nvPr/>
          </p:nvSpPr>
          <p:spPr>
            <a:xfrm>
              <a:off x="577282" y="6590447"/>
              <a:ext cx="12451952" cy="747055"/>
            </a:xfrm>
            <a:prstGeom prst="roundRect">
              <a:avLst>
                <a:gd name="adj" fmla="val 11502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テキスト ボックス 111"/>
            <p:cNvSpPr txBox="1"/>
            <p:nvPr/>
          </p:nvSpPr>
          <p:spPr>
            <a:xfrm>
              <a:off x="772956" y="6579254"/>
              <a:ext cx="24743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Research</a:t>
              </a:r>
              <a:endParaRPr kumimoji="1" lang="ja-JP" altLang="en-US" sz="44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9" name="図形グループ 8"/>
          <p:cNvGrpSpPr/>
          <p:nvPr/>
        </p:nvGrpSpPr>
        <p:grpSpPr>
          <a:xfrm>
            <a:off x="3378248" y="7093590"/>
            <a:ext cx="2903220" cy="2189823"/>
            <a:chOff x="2661419" y="7979581"/>
            <a:chExt cx="2903220" cy="2189823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2661419" y="8599744"/>
              <a:ext cx="29032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>
                  <a:latin typeface="Helvetica Neue"/>
                  <a:cs typeface="Helvetica Neue"/>
                </a:rPr>
                <a:t>Osamu Nakamura</a:t>
              </a: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osamu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kumimoji="1" lang="en-US" altLang="ja-JP" sz="2400" dirty="0" smtClean="0">
                  <a:latin typeface="Helvetica Neue"/>
                  <a:cs typeface="Helvetica Neue"/>
                </a:rPr>
                <a:t>Web, IPv6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, </a:t>
              </a:r>
              <a:r>
                <a:rPr kumimoji="1" lang="en-US" altLang="ja-JP" sz="2400" dirty="0" smtClean="0">
                  <a:latin typeface="Helvetica Neue"/>
                  <a:cs typeface="Helvetica Neue"/>
                </a:rPr>
                <a:t>Wireless</a:t>
              </a:r>
            </a:p>
          </p:txBody>
        </p:sp>
        <p:grpSp>
          <p:nvGrpSpPr>
            <p:cNvPr id="8" name="図形グループ 7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6" name="角丸四角形 5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15965054" y="6935861"/>
                <a:ext cx="1099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Faculty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50" name="図形グループ 49"/>
          <p:cNvGrpSpPr/>
          <p:nvPr/>
        </p:nvGrpSpPr>
        <p:grpSpPr>
          <a:xfrm>
            <a:off x="10011039" y="7093590"/>
            <a:ext cx="3070344" cy="2189823"/>
            <a:chOff x="2661419" y="7979581"/>
            <a:chExt cx="3070344" cy="2189823"/>
          </a:xfrm>
        </p:grpSpPr>
        <p:sp>
          <p:nvSpPr>
            <p:cNvPr id="51" name="テキスト ボックス 50"/>
            <p:cNvSpPr txBox="1"/>
            <p:nvPr/>
          </p:nvSpPr>
          <p:spPr>
            <a:xfrm>
              <a:off x="2661419" y="8599744"/>
              <a:ext cx="307034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latin typeface="Helvetica Neue"/>
                  <a:cs typeface="Helvetica Neue"/>
                </a:rPr>
                <a:t>R</a:t>
              </a:r>
              <a:r>
                <a:rPr kumimoji="1" lang="en-US" altLang="ja-JP" sz="2400" dirty="0" smtClean="0">
                  <a:latin typeface="Helvetica Neue"/>
                  <a:cs typeface="Helvetica Neue"/>
                </a:rPr>
                <a:t>odney Van Meter</a:t>
              </a: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rdv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kumimoji="1" lang="en-US" altLang="ja-JP" sz="2400" dirty="0" smtClean="0">
                  <a:latin typeface="Helvetica Neue"/>
                  <a:cs typeface="Helvetica Neue"/>
                </a:rPr>
                <a:t>Quantum Computing</a:t>
              </a:r>
            </a:p>
          </p:txBody>
        </p:sp>
        <p:grpSp>
          <p:nvGrpSpPr>
            <p:cNvPr id="52" name="図形グループ 5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53" name="角丸四角形 5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テキスト ボックス 53"/>
              <p:cNvSpPr txBox="1"/>
              <p:nvPr/>
            </p:nvSpPr>
            <p:spPr>
              <a:xfrm>
                <a:off x="15965054" y="6935861"/>
                <a:ext cx="1099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Faculty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55" name="図形グループ 54"/>
          <p:cNvGrpSpPr/>
          <p:nvPr/>
        </p:nvGrpSpPr>
        <p:grpSpPr>
          <a:xfrm>
            <a:off x="16491554" y="7093590"/>
            <a:ext cx="4442697" cy="2189823"/>
            <a:chOff x="2661419" y="7979581"/>
            <a:chExt cx="4442697" cy="2189823"/>
          </a:xfrm>
        </p:grpSpPr>
        <p:sp>
          <p:nvSpPr>
            <p:cNvPr id="56" name="テキスト ボックス 55"/>
            <p:cNvSpPr txBox="1"/>
            <p:nvPr/>
          </p:nvSpPr>
          <p:spPr>
            <a:xfrm>
              <a:off x="2661419" y="8599744"/>
              <a:ext cx="444269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Takeshi Matsuya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macchan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>
                  <a:latin typeface="Helvetica Neue"/>
                  <a:cs typeface="Helvetica Neue"/>
                </a:rPr>
                <a:t>N</a:t>
              </a:r>
              <a:r>
                <a:rPr kumimoji="1" lang="en-US" altLang="ja-JP" sz="2400" dirty="0" smtClean="0">
                  <a:latin typeface="Helvetica Neue"/>
                  <a:cs typeface="Helvetica Neue"/>
                </a:rPr>
                <a:t>etwork Environment by FPGA</a:t>
              </a:r>
            </a:p>
          </p:txBody>
        </p:sp>
        <p:grpSp>
          <p:nvGrpSpPr>
            <p:cNvPr id="57" name="図形グループ 56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58" name="角丸四角形 57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テキスト ボックス 58"/>
              <p:cNvSpPr txBox="1"/>
              <p:nvPr/>
            </p:nvSpPr>
            <p:spPr>
              <a:xfrm>
                <a:off x="15993830" y="6935861"/>
                <a:ext cx="10414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Doctor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60" name="図形グループ 59"/>
          <p:cNvGrpSpPr/>
          <p:nvPr/>
        </p:nvGrpSpPr>
        <p:grpSpPr>
          <a:xfrm>
            <a:off x="3378248" y="9869835"/>
            <a:ext cx="3308551" cy="2189823"/>
            <a:chOff x="2661419" y="7979581"/>
            <a:chExt cx="3308551" cy="2189823"/>
          </a:xfrm>
        </p:grpSpPr>
        <p:sp>
          <p:nvSpPr>
            <p:cNvPr id="61" name="テキスト ボックス 60"/>
            <p:cNvSpPr txBox="1"/>
            <p:nvPr/>
          </p:nvSpPr>
          <p:spPr>
            <a:xfrm>
              <a:off x="2661419" y="8599744"/>
              <a:ext cx="3308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Yohei Kuga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sora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>
                  <a:latin typeface="Helvetica Neue"/>
                  <a:cs typeface="Helvetica Neue"/>
                </a:rPr>
                <a:t>N</a:t>
              </a:r>
              <a:r>
                <a:rPr kumimoji="1" lang="en-US" altLang="ja-JP" sz="2400" dirty="0" smtClean="0">
                  <a:latin typeface="Helvetica Neue"/>
                  <a:cs typeface="Helvetica Neue"/>
                </a:rPr>
                <a:t>etwork Measurement</a:t>
              </a:r>
            </a:p>
          </p:txBody>
        </p:sp>
        <p:grpSp>
          <p:nvGrpSpPr>
            <p:cNvPr id="62" name="図形グループ 6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63" name="角丸四角形 6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テキスト ボックス 63"/>
              <p:cNvSpPr txBox="1"/>
              <p:nvPr/>
            </p:nvSpPr>
            <p:spPr>
              <a:xfrm>
                <a:off x="15993830" y="6935861"/>
                <a:ext cx="10414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Doctor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75" name="図形グループ 74"/>
          <p:cNvGrpSpPr/>
          <p:nvPr/>
        </p:nvGrpSpPr>
        <p:grpSpPr>
          <a:xfrm>
            <a:off x="16491554" y="9869835"/>
            <a:ext cx="4561485" cy="2374490"/>
            <a:chOff x="2661419" y="7979581"/>
            <a:chExt cx="4561485" cy="2374490"/>
          </a:xfrm>
        </p:grpSpPr>
        <p:sp>
          <p:nvSpPr>
            <p:cNvPr id="76" name="テキスト ボックス 75"/>
            <p:cNvSpPr txBox="1"/>
            <p:nvPr/>
          </p:nvSpPr>
          <p:spPr>
            <a:xfrm>
              <a:off x="2661419" y="8599744"/>
              <a:ext cx="4561485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Toshinari Takahashi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seibe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16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Visualization of Low </a:t>
              </a:r>
              <a:r>
                <a:rPr lang="en-US" altLang="ja-JP" sz="2400" dirty="0">
                  <a:latin typeface="Helvetica Neue"/>
                  <a:cs typeface="Helvetica Neue"/>
                </a:rPr>
                <a:t>L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evel </a:t>
              </a:r>
              <a:r>
                <a:rPr lang="en-US" altLang="ja-JP" sz="2400" dirty="0">
                  <a:latin typeface="Helvetica Neue"/>
                  <a:cs typeface="Helvetica Neue"/>
                </a:rPr>
                <a:t>L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ayer</a:t>
              </a:r>
            </a:p>
            <a:p>
              <a:r>
                <a:rPr lang="en-US" altLang="ja-JP" sz="2400" dirty="0">
                  <a:latin typeface="Helvetica Neue"/>
                  <a:cs typeface="Helvetica Neue"/>
                </a:rPr>
                <a:t>T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echnology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77" name="図形グループ 76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78" name="角丸四角形 77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テキスト ボックス 78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B3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80" name="図形グループ 79"/>
          <p:cNvGrpSpPr/>
          <p:nvPr/>
        </p:nvGrpSpPr>
        <p:grpSpPr>
          <a:xfrm>
            <a:off x="16491554" y="15556778"/>
            <a:ext cx="2801020" cy="2189823"/>
            <a:chOff x="2661419" y="7979581"/>
            <a:chExt cx="2801020" cy="2189823"/>
          </a:xfrm>
        </p:grpSpPr>
        <p:sp>
          <p:nvSpPr>
            <p:cNvPr id="81" name="テキスト ボックス 80"/>
            <p:cNvSpPr txBox="1"/>
            <p:nvPr/>
          </p:nvSpPr>
          <p:spPr>
            <a:xfrm>
              <a:off x="2661419" y="8599744"/>
              <a:ext cx="28010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Shingo Sato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hal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Parallel Computing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82" name="図形グループ 8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83" name="角丸四角形 8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テキスト ボックス 83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B2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85" name="図形グループ 84"/>
          <p:cNvGrpSpPr/>
          <p:nvPr/>
        </p:nvGrpSpPr>
        <p:grpSpPr>
          <a:xfrm>
            <a:off x="3378248" y="15556778"/>
            <a:ext cx="2253812" cy="2189823"/>
            <a:chOff x="2661419" y="7979581"/>
            <a:chExt cx="2253812" cy="2189823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2661419" y="8599744"/>
              <a:ext cx="225381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Masahiko Hara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pasora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Computing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87" name="図形グループ 86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88" name="角丸四角形 87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テキスト ボックス 88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B2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90" name="図形グループ 89"/>
          <p:cNvGrpSpPr/>
          <p:nvPr/>
        </p:nvGrpSpPr>
        <p:grpSpPr>
          <a:xfrm>
            <a:off x="10011039" y="15556778"/>
            <a:ext cx="2287806" cy="2189823"/>
            <a:chOff x="2661419" y="7979581"/>
            <a:chExt cx="2287806" cy="2189823"/>
          </a:xfrm>
        </p:grpSpPr>
        <p:sp>
          <p:nvSpPr>
            <p:cNvPr id="91" name="テキスト ボックス 90"/>
            <p:cNvSpPr txBox="1"/>
            <p:nvPr/>
          </p:nvSpPr>
          <p:spPr>
            <a:xfrm>
              <a:off x="2661419" y="8599744"/>
              <a:ext cx="22878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Reo Nakayama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>
                  <a:solidFill>
                    <a:srgbClr val="666666"/>
                  </a:solidFill>
                  <a:latin typeface="Helvetica Neue"/>
                  <a:cs typeface="Helvetica Neue"/>
                </a:rPr>
                <a:t>l</a:t>
              </a:r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eopon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Web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92" name="図形グループ 9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93" name="角丸四角形 9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テキスト ボックス 93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B2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70" name="図形グループ 69"/>
          <p:cNvGrpSpPr/>
          <p:nvPr/>
        </p:nvGrpSpPr>
        <p:grpSpPr>
          <a:xfrm>
            <a:off x="3378248" y="12722089"/>
            <a:ext cx="3504197" cy="2189823"/>
            <a:chOff x="2661419" y="7979581"/>
            <a:chExt cx="3504197" cy="2189823"/>
          </a:xfrm>
        </p:grpSpPr>
        <p:sp>
          <p:nvSpPr>
            <p:cNvPr id="71" name="テキスト ボックス 70"/>
            <p:cNvSpPr txBox="1"/>
            <p:nvPr/>
          </p:nvSpPr>
          <p:spPr>
            <a:xfrm>
              <a:off x="2661419" y="8599744"/>
              <a:ext cx="350419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Atsuki Demizu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demmy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Programming Language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72" name="図形グループ 7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73" name="角丸四角形 7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テキスト ボックス 73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B3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100" name="図形グループ 99"/>
          <p:cNvGrpSpPr/>
          <p:nvPr/>
        </p:nvGrpSpPr>
        <p:grpSpPr>
          <a:xfrm>
            <a:off x="16491554" y="12722089"/>
            <a:ext cx="3303308" cy="2189823"/>
            <a:chOff x="2661419" y="7979581"/>
            <a:chExt cx="3303308" cy="2189823"/>
          </a:xfrm>
        </p:grpSpPr>
        <p:sp>
          <p:nvSpPr>
            <p:cNvPr id="101" name="テキスト ボックス 100"/>
            <p:cNvSpPr txBox="1"/>
            <p:nvPr/>
          </p:nvSpPr>
          <p:spPr>
            <a:xfrm>
              <a:off x="2661419" y="8599744"/>
              <a:ext cx="330330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Kotaro Oki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kucats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>
                  <a:latin typeface="Helvetica Neue"/>
                  <a:cs typeface="Helvetica Neue"/>
                </a:rPr>
                <a:t>D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istributed Computing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102" name="図形グループ 101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103" name="角丸四角形 102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B2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grpSp>
        <p:nvGrpSpPr>
          <p:cNvPr id="105" name="図形グループ 104"/>
          <p:cNvGrpSpPr/>
          <p:nvPr/>
        </p:nvGrpSpPr>
        <p:grpSpPr>
          <a:xfrm>
            <a:off x="10011039" y="12722089"/>
            <a:ext cx="1923585" cy="2189823"/>
            <a:chOff x="2661419" y="7979581"/>
            <a:chExt cx="1923585" cy="2189823"/>
          </a:xfrm>
        </p:grpSpPr>
        <p:sp>
          <p:nvSpPr>
            <p:cNvPr id="106" name="テキスト ボックス 105"/>
            <p:cNvSpPr txBox="1"/>
            <p:nvPr/>
          </p:nvSpPr>
          <p:spPr>
            <a:xfrm>
              <a:off x="2661419" y="8599744"/>
              <a:ext cx="19235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Ryutaro Ono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ryuu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 smtClean="0">
                  <a:latin typeface="Helvetica Neue"/>
                  <a:cs typeface="Helvetica Neue"/>
                </a:rPr>
                <a:t>FPGA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107" name="図形グループ 106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108" name="角丸四角形 107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テキスト ボックス 108"/>
              <p:cNvSpPr txBox="1"/>
              <p:nvPr/>
            </p:nvSpPr>
            <p:spPr>
              <a:xfrm>
                <a:off x="16247174" y="6935861"/>
                <a:ext cx="5347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B3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04" y="7093590"/>
            <a:ext cx="1534042" cy="207889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3"/>
          <a:srcRect l="-31" r="3285"/>
          <a:stretch/>
        </p:blipFill>
        <p:spPr>
          <a:xfrm>
            <a:off x="1005983" y="9869835"/>
            <a:ext cx="1954684" cy="2020416"/>
          </a:xfrm>
          <a:prstGeom prst="rect">
            <a:avLst/>
          </a:prstGeom>
        </p:spPr>
      </p:pic>
      <p:pic>
        <p:nvPicPr>
          <p:cNvPr id="43" name="図 42" descr="8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238" y="9869835"/>
            <a:ext cx="1943457" cy="1943457"/>
          </a:xfrm>
          <a:prstGeom prst="rect">
            <a:avLst/>
          </a:prstGeom>
        </p:spPr>
      </p:pic>
      <p:pic>
        <p:nvPicPr>
          <p:cNvPr id="3" name="図 2" descr="989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2497" r="38766" b="36478"/>
          <a:stretch/>
        </p:blipFill>
        <p:spPr>
          <a:xfrm>
            <a:off x="14215268" y="15556778"/>
            <a:ext cx="1895396" cy="2586507"/>
          </a:xfrm>
          <a:prstGeom prst="rect">
            <a:avLst/>
          </a:prstGeom>
        </p:spPr>
      </p:pic>
      <p:pic>
        <p:nvPicPr>
          <p:cNvPr id="12" name="図 11" descr="スクリーンショット 2014-04-09 11.23.3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53" y="12722089"/>
            <a:ext cx="2007226" cy="2087873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7"/>
          <a:srcRect l="61231" t="14347" r="25092" b="54530"/>
          <a:stretch/>
        </p:blipFill>
        <p:spPr>
          <a:xfrm>
            <a:off x="14290539" y="7093590"/>
            <a:ext cx="1744855" cy="2170184"/>
          </a:xfrm>
          <a:prstGeom prst="rect">
            <a:avLst/>
          </a:prstGeom>
        </p:spPr>
      </p:pic>
      <p:pic>
        <p:nvPicPr>
          <p:cNvPr id="45" name="図 44" descr="1907723_418651664935757_847562936_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51" y="15556778"/>
            <a:ext cx="2187195" cy="1926142"/>
          </a:xfrm>
          <a:prstGeom prst="rect">
            <a:avLst/>
          </a:prstGeom>
        </p:spPr>
      </p:pic>
      <p:pic>
        <p:nvPicPr>
          <p:cNvPr id="10" name="図 9" descr="S__3809290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2" t="50267" r="61813" b="15463"/>
          <a:stretch/>
        </p:blipFill>
        <p:spPr>
          <a:xfrm>
            <a:off x="7756974" y="12722089"/>
            <a:ext cx="1741748" cy="2532655"/>
          </a:xfrm>
          <a:prstGeom prst="rect">
            <a:avLst/>
          </a:prstGeom>
        </p:spPr>
      </p:pic>
      <p:pic>
        <p:nvPicPr>
          <p:cNvPr id="20" name="図 19" descr="PB236896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85" y="26770256"/>
            <a:ext cx="3589614" cy="2692211"/>
          </a:xfrm>
          <a:prstGeom prst="rect">
            <a:avLst/>
          </a:prstGeom>
        </p:spPr>
      </p:pic>
      <p:pic>
        <p:nvPicPr>
          <p:cNvPr id="21" name="図 20" descr="PB236903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541" y="23218909"/>
            <a:ext cx="3657408" cy="2743056"/>
          </a:xfrm>
          <a:prstGeom prst="rect">
            <a:avLst/>
          </a:prstGeom>
        </p:spPr>
      </p:pic>
      <p:grpSp>
        <p:nvGrpSpPr>
          <p:cNvPr id="113" name="図形グループ 112"/>
          <p:cNvGrpSpPr/>
          <p:nvPr/>
        </p:nvGrpSpPr>
        <p:grpSpPr>
          <a:xfrm>
            <a:off x="10011039" y="9869835"/>
            <a:ext cx="2498494" cy="2189823"/>
            <a:chOff x="2661419" y="7979581"/>
            <a:chExt cx="2498494" cy="2189823"/>
          </a:xfrm>
        </p:grpSpPr>
        <p:sp>
          <p:nvSpPr>
            <p:cNvPr id="114" name="テキスト ボックス 113"/>
            <p:cNvSpPr txBox="1"/>
            <p:nvPr/>
          </p:nvSpPr>
          <p:spPr>
            <a:xfrm>
              <a:off x="2661419" y="8599744"/>
              <a:ext cx="249849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smtClean="0">
                  <a:latin typeface="Helvetica Neue"/>
                  <a:cs typeface="Helvetica Neue"/>
                </a:rPr>
                <a:t>Takuya </a:t>
              </a:r>
              <a:r>
                <a:rPr lang="en-US" altLang="ja-JP" sz="2400" dirty="0" err="1" smtClean="0">
                  <a:latin typeface="Helvetica Neue"/>
                  <a:cs typeface="Helvetica Neue"/>
                </a:rPr>
                <a:t>Shibuta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  <a:p>
              <a:r>
                <a:rPr lang="en-US" altLang="ja-JP" sz="2000" dirty="0" err="1" smtClean="0">
                  <a:solidFill>
                    <a:srgbClr val="666666"/>
                  </a:solidFill>
                  <a:latin typeface="Helvetica Neue"/>
                  <a:cs typeface="Helvetica Neue"/>
                </a:rPr>
                <a:t>bhangra</a:t>
              </a:r>
              <a:endParaRPr lang="en-US" altLang="ja-JP" sz="2400" dirty="0" smtClean="0">
                <a:latin typeface="Helvetica Neue"/>
                <a:cs typeface="Helvetica Neue"/>
              </a:endParaRPr>
            </a:p>
            <a:p>
              <a:endParaRPr lang="en-US" altLang="ja-JP" sz="2400" dirty="0">
                <a:latin typeface="Helvetica Neue"/>
                <a:cs typeface="Helvetica Neue"/>
              </a:endParaRPr>
            </a:p>
            <a:p>
              <a:r>
                <a:rPr lang="en-US" altLang="ja-JP" sz="2400" dirty="0">
                  <a:latin typeface="Helvetica Neue"/>
                  <a:cs typeface="Helvetica Neue"/>
                </a:rPr>
                <a:t>N</a:t>
              </a:r>
              <a:r>
                <a:rPr kumimoji="1" lang="en-US" altLang="ja-JP" sz="2400" dirty="0" smtClean="0">
                  <a:latin typeface="Helvetica Neue"/>
                  <a:cs typeface="Helvetica Neue"/>
                </a:rPr>
                <a:t>etwork 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Routing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grpSp>
          <p:nvGrpSpPr>
            <p:cNvPr id="115" name="図形グループ 114"/>
            <p:cNvGrpSpPr/>
            <p:nvPr/>
          </p:nvGrpSpPr>
          <p:grpSpPr>
            <a:xfrm>
              <a:off x="2661419" y="7979581"/>
              <a:ext cx="1364585" cy="504578"/>
              <a:chOff x="15832275" y="6914404"/>
              <a:chExt cx="1364585" cy="504578"/>
            </a:xfrm>
          </p:grpSpPr>
          <p:sp>
            <p:nvSpPr>
              <p:cNvPr id="116" name="角丸四角形 115"/>
              <p:cNvSpPr/>
              <p:nvPr/>
            </p:nvSpPr>
            <p:spPr>
              <a:xfrm>
                <a:off x="15832275" y="6914404"/>
                <a:ext cx="1364585" cy="504578"/>
              </a:xfrm>
              <a:prstGeom prst="round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テキスト ボックス 116"/>
              <p:cNvSpPr txBox="1"/>
              <p:nvPr/>
            </p:nvSpPr>
            <p:spPr>
              <a:xfrm>
                <a:off x="15993830" y="6935861"/>
                <a:ext cx="10572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 smtClean="0">
                    <a:solidFill>
                      <a:srgbClr val="2C3E50"/>
                    </a:solidFill>
                    <a:latin typeface="Helvetica Neue"/>
                    <a:ea typeface="헤드라인A"/>
                    <a:cs typeface="Helvetica Neue"/>
                  </a:rPr>
                  <a:t>Master</a:t>
                </a:r>
                <a:endParaRPr lang="en-US" altLang="ja-JP" sz="2200" dirty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endParaRPr>
              </a:p>
            </p:txBody>
          </p:sp>
        </p:grpSp>
      </p:grpSp>
      <p:pic>
        <p:nvPicPr>
          <p:cNvPr id="2" name="図 1" descr="S__399777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1" y="18495671"/>
            <a:ext cx="1991049" cy="265473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13"/>
          <a:srcRect t="7990" b="10606"/>
          <a:stretch/>
        </p:blipFill>
        <p:spPr>
          <a:xfrm>
            <a:off x="7756974" y="7093590"/>
            <a:ext cx="1741748" cy="2132097"/>
          </a:xfrm>
          <a:prstGeom prst="rect">
            <a:avLst/>
          </a:prstGeom>
        </p:spPr>
      </p:pic>
      <p:pic>
        <p:nvPicPr>
          <p:cNvPr id="44" name="図 43" descr="スクリーンショット 2014-04-08 17.04.21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/>
          <a:stretch/>
        </p:blipFill>
        <p:spPr>
          <a:xfrm>
            <a:off x="897622" y="15556778"/>
            <a:ext cx="2171407" cy="2229416"/>
          </a:xfrm>
          <a:prstGeom prst="rect">
            <a:avLst/>
          </a:prstGeom>
        </p:spPr>
      </p:pic>
      <p:pic>
        <p:nvPicPr>
          <p:cNvPr id="42" name="図 41" descr="PortraitT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t="10249" r="13961"/>
          <a:stretch/>
        </p:blipFill>
        <p:spPr>
          <a:xfrm>
            <a:off x="963971" y="12722089"/>
            <a:ext cx="2038709" cy="2390104"/>
          </a:xfrm>
          <a:prstGeom prst="rect">
            <a:avLst/>
          </a:prstGeom>
        </p:spPr>
      </p:pic>
      <p:pic>
        <p:nvPicPr>
          <p:cNvPr id="22" name="図 21" descr="bhangra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74" y="9869835"/>
            <a:ext cx="1741748" cy="2322331"/>
          </a:xfrm>
          <a:prstGeom prst="rect">
            <a:avLst/>
          </a:prstGeom>
        </p:spPr>
      </p:pic>
      <p:sp>
        <p:nvSpPr>
          <p:cNvPr id="40" name="テキスト ボックス 39"/>
          <p:cNvSpPr txBox="1"/>
          <p:nvPr/>
        </p:nvSpPr>
        <p:spPr>
          <a:xfrm>
            <a:off x="766230" y="26659485"/>
            <a:ext cx="8337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latin typeface="Helvetica Neue"/>
                <a:cs typeface="Helvetica Neue"/>
              </a:rPr>
              <a:t>Realizing a Low Latency Video Conference System</a:t>
            </a:r>
            <a:endParaRPr kumimoji="1" lang="ja-JP" altLang="en-US" sz="2800" dirty="0" smtClean="0">
              <a:latin typeface="Helvetica Neue"/>
              <a:cs typeface="Helvetica Neue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66230" y="27817564"/>
            <a:ext cx="13222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200" dirty="0"/>
              <a:t>True real-time communication on the Internet is not possible due to the latency caused by the software video codec. We propose a low latency video conference system which processes everything on hardware. </a:t>
            </a:r>
          </a:p>
          <a:p>
            <a:pPr algn="just"/>
            <a:r>
              <a:rPr lang="en-US" altLang="ja-JP" sz="2200" dirty="0"/>
              <a:t>In this method, the system processes everything on FPGA, including the processing of the network protocol stack. As a result, we achieved 650μsec latency on encoding and </a:t>
            </a:r>
            <a:r>
              <a:rPr lang="en-US" altLang="ja-JP" sz="2200" dirty="0" smtClean="0"/>
              <a:t>decoding of </a:t>
            </a:r>
            <a:r>
              <a:rPr lang="en-US" altLang="ja-JP" sz="2200" dirty="0"/>
              <a:t>the video and processing of network</a:t>
            </a:r>
            <a:r>
              <a:rPr lang="en-US" altLang="ja-JP" sz="2200" dirty="0" smtClean="0"/>
              <a:t>.</a:t>
            </a:r>
            <a:endParaRPr lang="en-US" altLang="ja-JP" sz="22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66230" y="22655779"/>
            <a:ext cx="11431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latin typeface="Helvetica Neue"/>
                <a:cs typeface="Helvetica Neue"/>
              </a:rPr>
              <a:t>EtherPIPE</a:t>
            </a:r>
            <a:r>
              <a:rPr kumimoji="1" lang="en-US" altLang="ja-JP" sz="3200" dirty="0" smtClean="0">
                <a:latin typeface="Helvetica Neue"/>
                <a:cs typeface="Helvetica Neue"/>
              </a:rPr>
              <a:t>: an Ethernet character device for network scripting</a:t>
            </a:r>
            <a:endParaRPr kumimoji="1" lang="ja-JP" altLang="en-US" sz="3200" dirty="0" smtClean="0">
              <a:latin typeface="Helvetica Neue"/>
              <a:cs typeface="Helvetica Neue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766230" y="23882188"/>
            <a:ext cx="16098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200" dirty="0"/>
              <a:t>The UNIX command tools are designed to combine </a:t>
            </a:r>
            <a:r>
              <a:rPr lang="en-US" altLang="ja-JP" sz="2200" dirty="0" smtClean="0"/>
              <a:t>simple </a:t>
            </a:r>
            <a:r>
              <a:rPr lang="en-US" altLang="ja-JP" sz="2200" dirty="0"/>
              <a:t>generic commands to accomplish various complex tasks. Meanwhile, in network programming, we often end up </a:t>
            </a:r>
            <a:r>
              <a:rPr lang="en-US" altLang="ja-JP" sz="2200" dirty="0" smtClean="0"/>
              <a:t>writing </a:t>
            </a:r>
            <a:r>
              <a:rPr lang="en-US" altLang="ja-JP" sz="2200" dirty="0"/>
              <a:t>many similar functions and packaging functions of all network layers to build an </a:t>
            </a:r>
            <a:r>
              <a:rPr lang="en-US" altLang="ja-JP" sz="2200" dirty="0" smtClean="0"/>
              <a:t>application.</a:t>
            </a:r>
          </a:p>
          <a:p>
            <a:pPr algn="just"/>
            <a:r>
              <a:rPr lang="en-US" altLang="ja-JP" sz="2200" dirty="0"/>
              <a:t>W</a:t>
            </a:r>
            <a:r>
              <a:rPr lang="en-US" altLang="ja-JP" sz="2200" dirty="0" smtClean="0"/>
              <a:t>e </a:t>
            </a:r>
            <a:r>
              <a:rPr lang="en-US" altLang="ja-JP" sz="2200" dirty="0"/>
              <a:t>propose </a:t>
            </a:r>
            <a:r>
              <a:rPr lang="en-US" altLang="ja-JP" sz="2200" dirty="0" err="1"/>
              <a:t>EtherPIPE</a:t>
            </a:r>
            <a:r>
              <a:rPr lang="en-US" altLang="ja-JP" sz="2200" dirty="0"/>
              <a:t>, a character network I/O device, that allows the programmer to access network traffic data as a file through UNIX commands. By setting a UNIX pipe “|” from or to </a:t>
            </a:r>
            <a:r>
              <a:rPr lang="en-US" altLang="ja-JP" sz="2200" dirty="0" err="1"/>
              <a:t>EtherPIPE’s</a:t>
            </a:r>
            <a:r>
              <a:rPr lang="en-US" altLang="ja-JP" sz="2200" dirty="0"/>
              <a:t> output or input with UNIX com- </a:t>
            </a:r>
            <a:r>
              <a:rPr lang="en-US" altLang="ja-JP" sz="2200" dirty="0" err="1"/>
              <a:t>mands</a:t>
            </a:r>
            <a:r>
              <a:rPr lang="en-US" altLang="ja-JP" sz="2200" dirty="0"/>
              <a:t>, packets can be easily processed, executing functions such as packet filtering, packet capturing, generating </a:t>
            </a:r>
            <a:r>
              <a:rPr lang="en-US" altLang="ja-JP" sz="2200" dirty="0" err="1"/>
              <a:t>arbi</a:t>
            </a:r>
            <a:r>
              <a:rPr lang="en-US" altLang="ja-JP" sz="2200" dirty="0"/>
              <a:t>- </a:t>
            </a:r>
            <a:r>
              <a:rPr lang="en-US" altLang="ja-JP" sz="2200" dirty="0" err="1"/>
              <a:t>trary</a:t>
            </a:r>
            <a:r>
              <a:rPr lang="en-US" altLang="ja-JP" sz="2200" dirty="0"/>
              <a:t> packets, and rewriting header information. </a:t>
            </a:r>
          </a:p>
          <a:p>
            <a:pPr algn="just"/>
            <a:endParaRPr kumimoji="1" lang="ja-JP" altLang="en-US" sz="2200" dirty="0" smtClean="0">
              <a:latin typeface="Helvetica Neue"/>
              <a:cs typeface="Helvetica Neue"/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205246" y="23191672"/>
            <a:ext cx="103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 smtClean="0">
                <a:latin typeface="Helvetica Neue"/>
                <a:cs typeface="Helvetica Neue"/>
              </a:rPr>
              <a:t>Yohei Kuga, Takeshi Matsuya, Hiroaki </a:t>
            </a:r>
            <a:r>
              <a:rPr kumimoji="1" lang="en-US" altLang="ja-JP" sz="2200" dirty="0" err="1" smtClean="0">
                <a:latin typeface="Helvetica Neue"/>
                <a:cs typeface="Helvetica Neue"/>
              </a:rPr>
              <a:t>Hazeyama</a:t>
            </a:r>
            <a:r>
              <a:rPr kumimoji="1" lang="en-US" altLang="ja-JP" sz="2200" dirty="0" smtClean="0">
                <a:latin typeface="Helvetica Neue"/>
                <a:cs typeface="Helvetica Neue"/>
              </a:rPr>
              <a:t>, </a:t>
            </a:r>
            <a:r>
              <a:rPr kumimoji="1" lang="en-US" altLang="ja-JP" sz="2200" dirty="0" err="1" smtClean="0">
                <a:latin typeface="Helvetica Neue"/>
                <a:cs typeface="Helvetica Neue"/>
              </a:rPr>
              <a:t>Kenjiro</a:t>
            </a:r>
            <a:r>
              <a:rPr kumimoji="1" lang="en-US" altLang="ja-JP" sz="2200" dirty="0" smtClean="0">
                <a:latin typeface="Helvetica Neue"/>
                <a:cs typeface="Helvetica Neue"/>
              </a:rPr>
              <a:t> Cho, Osamu Nakamura</a:t>
            </a:r>
            <a:endParaRPr kumimoji="1" lang="ja-JP" altLang="en-US" sz="2200" dirty="0" smtClean="0">
              <a:latin typeface="Helvetica Neue"/>
              <a:cs typeface="Helvetica Neue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2205246" y="27163768"/>
            <a:ext cx="4326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 smtClean="0">
                <a:latin typeface="Helvetica Neue"/>
                <a:cs typeface="Helvetica Neue"/>
              </a:rPr>
              <a:t>Yuta Tokusashi, Takeshi Matsuya</a:t>
            </a:r>
            <a:endParaRPr kumimoji="1" lang="ja-JP" altLang="en-US" sz="2200" dirty="0" smtClean="0">
              <a:latin typeface="Helvetica Neue"/>
              <a:cs typeface="Helvetica Neue"/>
            </a:endParaRPr>
          </a:p>
        </p:txBody>
      </p:sp>
      <p:grpSp>
        <p:nvGrpSpPr>
          <p:cNvPr id="14" name="図形グループ 13"/>
          <p:cNvGrpSpPr/>
          <p:nvPr/>
        </p:nvGrpSpPr>
        <p:grpSpPr>
          <a:xfrm>
            <a:off x="7495900" y="19120199"/>
            <a:ext cx="1364585" cy="504578"/>
            <a:chOff x="16224160" y="19614028"/>
            <a:chExt cx="1364585" cy="504578"/>
          </a:xfrm>
        </p:grpSpPr>
        <p:sp>
          <p:nvSpPr>
            <p:cNvPr id="125" name="角丸四角形 124"/>
            <p:cNvSpPr/>
            <p:nvPr/>
          </p:nvSpPr>
          <p:spPr>
            <a:xfrm>
              <a:off x="16224160" y="19614028"/>
              <a:ext cx="1364585" cy="504578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6639059" y="19650874"/>
              <a:ext cx="5347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rPr>
                <a:t>B2</a:t>
              </a:r>
              <a:endParaRPr lang="en-US" altLang="ja-JP" sz="2200" dirty="0">
                <a:solidFill>
                  <a:srgbClr val="2C3E50"/>
                </a:solidFill>
                <a:latin typeface="Helvetica Neue"/>
                <a:ea typeface="헤드라인A"/>
                <a:cs typeface="Helvetica Neue"/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15057077" y="19335642"/>
            <a:ext cx="3870207" cy="1129187"/>
            <a:chOff x="8178193" y="20223048"/>
            <a:chExt cx="3870207" cy="1129187"/>
          </a:xfrm>
        </p:grpSpPr>
        <p:sp>
          <p:nvSpPr>
            <p:cNvPr id="137" name="テキスト ボックス 136"/>
            <p:cNvSpPr txBox="1"/>
            <p:nvPr/>
          </p:nvSpPr>
          <p:spPr>
            <a:xfrm>
              <a:off x="8960687" y="20556809"/>
              <a:ext cx="2305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err="1" smtClean="0">
                  <a:latin typeface="Helvetica Neue"/>
                  <a:cs typeface="Helvetica Neue"/>
                </a:rPr>
                <a:t>gucchan</a:t>
              </a:r>
              <a:r>
                <a:rPr lang="en-US" altLang="ja-JP" sz="2400" dirty="0" smtClean="0">
                  <a:latin typeface="Helvetica Neue"/>
                  <a:cs typeface="Helvetica Neue"/>
                </a:rPr>
                <a:t>, </a:t>
              </a:r>
              <a:r>
                <a:rPr lang="en-US" altLang="ja-JP" sz="2400" dirty="0" err="1" smtClean="0">
                  <a:latin typeface="Helvetica Neue"/>
                  <a:cs typeface="Helvetica Neue"/>
                </a:rPr>
                <a:t>wattu</a:t>
              </a:r>
              <a:endParaRPr kumimoji="1" lang="en-US" altLang="ja-JP" sz="2400" dirty="0" smtClean="0">
                <a:latin typeface="Helvetica Neue"/>
                <a:cs typeface="Helvetica Neue"/>
              </a:endParaRPr>
            </a:p>
          </p:txBody>
        </p:sp>
        <p:sp>
          <p:nvSpPr>
            <p:cNvPr id="139" name="角丸四角形 138"/>
            <p:cNvSpPr/>
            <p:nvPr/>
          </p:nvSpPr>
          <p:spPr>
            <a:xfrm>
              <a:off x="8178193" y="20223048"/>
              <a:ext cx="3870207" cy="1129187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図形グループ 132"/>
          <p:cNvGrpSpPr/>
          <p:nvPr/>
        </p:nvGrpSpPr>
        <p:grpSpPr>
          <a:xfrm>
            <a:off x="14374784" y="19115834"/>
            <a:ext cx="1364585" cy="504578"/>
            <a:chOff x="16224160" y="19614028"/>
            <a:chExt cx="1364585" cy="504578"/>
          </a:xfrm>
        </p:grpSpPr>
        <p:sp>
          <p:nvSpPr>
            <p:cNvPr id="134" name="角丸四角形 133"/>
            <p:cNvSpPr/>
            <p:nvPr/>
          </p:nvSpPr>
          <p:spPr>
            <a:xfrm>
              <a:off x="16224160" y="19614028"/>
              <a:ext cx="1364585" cy="504578"/>
            </a:xfrm>
            <a:prstGeom prst="roundRect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テキスト ボックス 134"/>
            <p:cNvSpPr txBox="1"/>
            <p:nvPr/>
          </p:nvSpPr>
          <p:spPr>
            <a:xfrm>
              <a:off x="16639059" y="19650874"/>
              <a:ext cx="5347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2C3E50"/>
                  </a:solidFill>
                  <a:latin typeface="Helvetica Neue"/>
                  <a:ea typeface="헤드라인A"/>
                  <a:cs typeface="Helvetica Neue"/>
                </a:rPr>
                <a:t>B1</a:t>
              </a:r>
              <a:endParaRPr lang="en-US" altLang="ja-JP" sz="2200" dirty="0">
                <a:solidFill>
                  <a:srgbClr val="2C3E50"/>
                </a:solidFill>
                <a:latin typeface="Helvetica Neue"/>
                <a:ea typeface="헤드라인A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20113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flat_color_ui">
      <a:dk1>
        <a:srgbClr val="2C3E50"/>
      </a:dk1>
      <a:lt1>
        <a:sysClr val="window" lastClr="FFFFFF"/>
      </a:lt1>
      <a:dk2>
        <a:srgbClr val="1F497D"/>
      </a:dk2>
      <a:lt2>
        <a:srgbClr val="EEECE1"/>
      </a:lt2>
      <a:accent1>
        <a:srgbClr val="2980B9"/>
      </a:accent1>
      <a:accent2>
        <a:srgbClr val="C0392B"/>
      </a:accent2>
      <a:accent3>
        <a:srgbClr val="27AE60"/>
      </a:accent3>
      <a:accent4>
        <a:srgbClr val="8E44AD"/>
      </a:accent4>
      <a:accent5>
        <a:srgbClr val="F1C40F"/>
      </a:accent5>
      <a:accent6>
        <a:srgbClr val="E67E2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 dirty="0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388</Words>
  <Application>Microsoft Macintosh PowerPoint</Application>
  <PresentationFormat>ユーザー設定</PresentationFormat>
  <Paragraphs>86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出水 厚輝</dc:creator>
  <cp:lastModifiedBy>出水 厚輝</cp:lastModifiedBy>
  <cp:revision>36</cp:revision>
  <dcterms:created xsi:type="dcterms:W3CDTF">2014-04-08T06:44:29Z</dcterms:created>
  <dcterms:modified xsi:type="dcterms:W3CDTF">2014-09-25T04:34:15Z</dcterms:modified>
</cp:coreProperties>
</file>